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7" r:id="rId10"/>
    <p:sldId id="288" r:id="rId11"/>
    <p:sldId id="264" r:id="rId12"/>
    <p:sldId id="267" r:id="rId13"/>
    <p:sldId id="268" r:id="rId14"/>
    <p:sldId id="269" r:id="rId15"/>
    <p:sldId id="270" r:id="rId16"/>
    <p:sldId id="286" r:id="rId17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9"/>
      <p:bold r:id="rId20"/>
      <p:italic r:id="rId21"/>
      <p:boldItalic r:id="rId22"/>
    </p:embeddedFont>
    <p:embeddedFont>
      <p:font typeface="Montserrat ExtraBold" panose="00000900000000000000" pitchFamily="2" charset="0"/>
      <p:bold r:id="rId23"/>
      <p:boldItalic r:id="rId24"/>
    </p:embeddedFont>
    <p:embeddedFont>
      <p:font typeface="Montserrat Medium" panose="000006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50E941-BA1B-4F5A-B038-8C98A7731FA0}">
  <a:tblStyle styleId="{C550E941-BA1B-4F5A-B038-8C98A7731F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269D01E-BC32-4049-B463-5C60D7B0CCD2}" styleName="Estilo temático 2 - Énfasis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4" autoAdjust="0"/>
    <p:restoredTop sz="94660"/>
  </p:normalViewPr>
  <p:slideViewPr>
    <p:cSldViewPr snapToGrid="0">
      <p:cViewPr varScale="1">
        <p:scale>
          <a:sx n="87" d="100"/>
          <a:sy n="87" d="100"/>
        </p:scale>
        <p:origin x="92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91815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1475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9" r:id="rId15"/>
    <p:sldLayoutId id="2147483679" r:id="rId16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-363556" y="285630"/>
            <a:ext cx="6676221" cy="1197042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Empowering Prevention: Your Personalized Diabetes Risk Forecast</a:t>
            </a:r>
            <a:endParaRPr sz="2800"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4076241" y="4393170"/>
            <a:ext cx="4973398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400" dirty="0"/>
              <a:t>CAPSTONE PROJECT COHORT 2024-02-26-ds-pt-nz </a:t>
            </a:r>
          </a:p>
          <a:p>
            <a:r>
              <a:rPr lang="en-US" sz="1400" dirty="0"/>
              <a:t>Institute of Data – AUT  2024-08-10</a:t>
            </a:r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3261139" y="2510469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000" dirty="0"/>
              <a:t>Presented by Diego Rodriguez</a:t>
            </a:r>
          </a:p>
        </p:txBody>
      </p:sp>
      <p:cxnSp>
        <p:nvCxnSpPr>
          <p:cNvPr id="165" name="Google Shape;165;p38"/>
          <p:cNvCxnSpPr/>
          <p:nvPr/>
        </p:nvCxnSpPr>
        <p:spPr>
          <a:xfrm>
            <a:off x="1593054" y="1501096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074" name="Picture 2" descr="Type 1 &amp; Type 2 Diabetes Symptoms &amp; Test - Upper Hutt Health Centre">
            <a:extLst>
              <a:ext uri="{FF2B5EF4-FFF2-40B4-BE49-F238E27FC236}">
                <a16:creationId xmlns:a16="http://schemas.microsoft.com/office/drawing/2014/main" id="{7BE9E8A5-EA27-7408-2CE2-9C8454D4D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67" y="3012426"/>
            <a:ext cx="2899158" cy="193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random/>
      </p:transition>
    </mc:Choice>
    <mc:Fallback>
      <p:transition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Findings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48" name="Google Shape;248;p46"/>
          <p:cNvGrpSpPr/>
          <p:nvPr/>
        </p:nvGrpSpPr>
        <p:grpSpPr>
          <a:xfrm>
            <a:off x="4408944" y="2017503"/>
            <a:ext cx="326106" cy="423908"/>
            <a:chOff x="3990517" y="3354173"/>
            <a:chExt cx="279559" cy="363402"/>
          </a:xfrm>
        </p:grpSpPr>
        <p:sp>
          <p:nvSpPr>
            <p:cNvPr id="249" name="Google Shape;249;p46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6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6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A85FCF56-9A6F-EC28-E693-3C6F71D56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1662" y="1793104"/>
            <a:ext cx="5938969" cy="3016807"/>
          </a:xfrm>
          <a:prstGeom prst="rect">
            <a:avLst/>
          </a:prstGeom>
        </p:spPr>
      </p:pic>
      <p:sp>
        <p:nvSpPr>
          <p:cNvPr id="2" name="Google Shape;215;p44">
            <a:extLst>
              <a:ext uri="{FF2B5EF4-FFF2-40B4-BE49-F238E27FC236}">
                <a16:creationId xmlns:a16="http://schemas.microsoft.com/office/drawing/2014/main" id="{55FDBFAF-E36C-6B92-34AE-050770F5DCF9}"/>
              </a:ext>
            </a:extLst>
          </p:cNvPr>
          <p:cNvSpPr txBox="1">
            <a:spLocks/>
          </p:cNvSpPr>
          <p:nvPr/>
        </p:nvSpPr>
        <p:spPr>
          <a:xfrm>
            <a:off x="341524" y="1167788"/>
            <a:ext cx="3944038" cy="418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buFontTx/>
              <a:buChar char="-"/>
            </a:pPr>
            <a:r>
              <a:rPr lang="es-CO" dirty="0"/>
              <a:t>BMI, Age, Sex, </a:t>
            </a:r>
            <a:r>
              <a:rPr lang="es-CO" dirty="0" err="1"/>
              <a:t>Income</a:t>
            </a:r>
            <a:r>
              <a:rPr lang="es-CO" dirty="0"/>
              <a:t>.</a:t>
            </a:r>
          </a:p>
          <a:p>
            <a:pPr marL="0" indent="0" algn="l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6278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Findings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48" name="Google Shape;248;p46"/>
          <p:cNvGrpSpPr/>
          <p:nvPr/>
        </p:nvGrpSpPr>
        <p:grpSpPr>
          <a:xfrm>
            <a:off x="4408944" y="2017503"/>
            <a:ext cx="326106" cy="423908"/>
            <a:chOff x="3990517" y="3354173"/>
            <a:chExt cx="279559" cy="363402"/>
          </a:xfrm>
        </p:grpSpPr>
        <p:sp>
          <p:nvSpPr>
            <p:cNvPr id="249" name="Google Shape;249;p46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6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6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" name="Imagen 18">
            <a:extLst>
              <a:ext uri="{FF2B5EF4-FFF2-40B4-BE49-F238E27FC236}">
                <a16:creationId xmlns:a16="http://schemas.microsoft.com/office/drawing/2014/main" id="{8220C3ED-5A5B-FFF1-3C01-FFB9AFAFF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200" y="1270422"/>
            <a:ext cx="4629300" cy="3703440"/>
          </a:xfrm>
          <a:prstGeom prst="rect">
            <a:avLst/>
          </a:prstGeom>
        </p:spPr>
      </p:pic>
      <p:sp>
        <p:nvSpPr>
          <p:cNvPr id="2" name="Google Shape;215;p44">
            <a:extLst>
              <a:ext uri="{FF2B5EF4-FFF2-40B4-BE49-F238E27FC236}">
                <a16:creationId xmlns:a16="http://schemas.microsoft.com/office/drawing/2014/main" id="{55FDBFAF-E36C-6B92-34AE-050770F5DCF9}"/>
              </a:ext>
            </a:extLst>
          </p:cNvPr>
          <p:cNvSpPr txBox="1">
            <a:spLocks/>
          </p:cNvSpPr>
          <p:nvPr/>
        </p:nvSpPr>
        <p:spPr>
          <a:xfrm>
            <a:off x="341524" y="1167788"/>
            <a:ext cx="3944038" cy="523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buFontTx/>
              <a:buChar char="-"/>
            </a:pPr>
            <a:r>
              <a:rPr lang="es-CO" dirty="0" err="1"/>
              <a:t>Correlations</a:t>
            </a:r>
            <a:r>
              <a:rPr lang="es-CO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3785346" y="377482"/>
            <a:ext cx="5358654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Modelling</a:t>
            </a:r>
            <a:endParaRPr dirty="0"/>
          </a:p>
        </p:txBody>
      </p:sp>
      <p:cxnSp>
        <p:nvCxnSpPr>
          <p:cNvPr id="275" name="Google Shape;275;p49"/>
          <p:cNvCxnSpPr/>
          <p:nvPr/>
        </p:nvCxnSpPr>
        <p:spPr>
          <a:xfrm>
            <a:off x="4865064" y="37748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Subtítulo 3">
            <a:extLst>
              <a:ext uri="{FF2B5EF4-FFF2-40B4-BE49-F238E27FC236}">
                <a16:creationId xmlns:a16="http://schemas.microsoft.com/office/drawing/2014/main" id="{68CE69DB-D158-DDD2-791A-B7651A3C8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442" y="1130332"/>
            <a:ext cx="4180200" cy="464700"/>
          </a:xfrm>
        </p:spPr>
        <p:txBody>
          <a:bodyPr/>
          <a:lstStyle/>
          <a:p>
            <a:r>
              <a:rPr lang="en-NZ" dirty="0"/>
              <a:t>Classification Models &amp; Metrics</a:t>
            </a:r>
            <a:endParaRPr lang="es-CO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624992-D451-9CAD-F20C-C452FF39D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437" y="1595032"/>
            <a:ext cx="4828410" cy="3244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A65A000A-7A30-AD6D-4097-CA4E9D3392D1}"/>
              </a:ext>
            </a:extLst>
          </p:cNvPr>
          <p:cNvSpPr/>
          <p:nvPr/>
        </p:nvSpPr>
        <p:spPr>
          <a:xfrm>
            <a:off x="2181340" y="2269475"/>
            <a:ext cx="3977089" cy="605928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D97C5B1-6E9D-E83F-B8E5-49955FC47FA8}"/>
              </a:ext>
            </a:extLst>
          </p:cNvPr>
          <p:cNvSpPr/>
          <p:nvPr/>
        </p:nvSpPr>
        <p:spPr>
          <a:xfrm>
            <a:off x="2467778" y="2467778"/>
            <a:ext cx="407624" cy="231355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6E9E12EE-08A8-3D91-9FD1-FD60B010D650}"/>
              </a:ext>
            </a:extLst>
          </p:cNvPr>
          <p:cNvSpPr/>
          <p:nvPr/>
        </p:nvSpPr>
        <p:spPr>
          <a:xfrm>
            <a:off x="3479493" y="2456072"/>
            <a:ext cx="407624" cy="231355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Hyperparameter tuning</a:t>
            </a:r>
            <a:endParaRPr dirty="0"/>
          </a:p>
        </p:txBody>
      </p:sp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A4007C98-3B08-0E3F-98F6-BE686A1F5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7965" y="1386425"/>
            <a:ext cx="4965275" cy="296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6213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Business</a:t>
            </a:r>
            <a:r>
              <a:rPr lang="en-US" sz="2400" dirty="0"/>
              <a:t> and Data Answers</a:t>
            </a:r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Google Shape;1994;p57">
            <a:extLst>
              <a:ext uri="{FF2B5EF4-FFF2-40B4-BE49-F238E27FC236}">
                <a16:creationId xmlns:a16="http://schemas.microsoft.com/office/drawing/2014/main" id="{1F5B53B6-3E83-4B85-5D17-400AF0B0F006}"/>
              </a:ext>
            </a:extLst>
          </p:cNvPr>
          <p:cNvSpPr txBox="1">
            <a:spLocks/>
          </p:cNvSpPr>
          <p:nvPr/>
        </p:nvSpPr>
        <p:spPr>
          <a:xfrm>
            <a:off x="938500" y="1097381"/>
            <a:ext cx="4353058" cy="30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17500">
              <a:buSzPts val="1400"/>
              <a:buFont typeface="Arial"/>
              <a:buChar char="●"/>
            </a:pPr>
            <a:r>
              <a:rPr lang="en-US" dirty="0">
                <a:solidFill>
                  <a:srgbClr val="00B0F0"/>
                </a:solidFill>
              </a:rPr>
              <a:t>Random Forest Model (Time and performance).</a:t>
            </a:r>
          </a:p>
          <a:p>
            <a:pPr marL="457200" indent="-317500">
              <a:buSzPts val="1400"/>
              <a:buFont typeface="Arial"/>
              <a:buChar char="●"/>
            </a:pPr>
            <a:endParaRPr lang="en-US" dirty="0">
              <a:solidFill>
                <a:srgbClr val="00B0F0"/>
              </a:solidFill>
            </a:endParaRPr>
          </a:p>
          <a:p>
            <a:pPr marL="457200" indent="-317500">
              <a:buSzPts val="1400"/>
              <a:buFont typeface="Arial"/>
              <a:buChar char="●"/>
            </a:pPr>
            <a:r>
              <a:rPr lang="en-US" dirty="0">
                <a:solidFill>
                  <a:srgbClr val="00B0F0"/>
                </a:solidFill>
              </a:rPr>
              <a:t>Effectively capture true positive cases.</a:t>
            </a:r>
          </a:p>
          <a:p>
            <a:pPr marL="457200" indent="-317500"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Char char="●"/>
            </a:pPr>
            <a:r>
              <a:rPr lang="en-US" dirty="0">
                <a:solidFill>
                  <a:srgbClr val="00B0F0"/>
                </a:solidFill>
              </a:rPr>
              <a:t>Good learning patterns from data.</a:t>
            </a:r>
          </a:p>
          <a:p>
            <a:pPr marL="457200" indent="-317500"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Char char="●"/>
            </a:pPr>
            <a:r>
              <a:rPr lang="en-US" dirty="0">
                <a:solidFill>
                  <a:srgbClr val="00B0F0"/>
                </a:solidFill>
              </a:rPr>
              <a:t>Generalizes well to new and unseen data.</a:t>
            </a:r>
          </a:p>
          <a:p>
            <a:pPr marL="457200" indent="-317500"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Char char="●"/>
            </a:pPr>
            <a:r>
              <a:rPr lang="en-US" dirty="0">
                <a:solidFill>
                  <a:srgbClr val="00B0F0"/>
                </a:solidFill>
              </a:rPr>
              <a:t>Utility of ML models in the real-world healthcare predicting diabetes risk.</a:t>
            </a:r>
          </a:p>
          <a:p>
            <a:pPr marL="457200" indent="-317500"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Char char="●"/>
            </a:pPr>
            <a:r>
              <a:rPr lang="en-US" dirty="0">
                <a:solidFill>
                  <a:srgbClr val="00B0F0"/>
                </a:solidFill>
              </a:rPr>
              <a:t>Reliable tool within the industry.</a:t>
            </a:r>
          </a:p>
          <a:p>
            <a:pPr marL="457200" indent="-317500"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Char char="●"/>
            </a:pPr>
            <a:r>
              <a:rPr lang="en-US" dirty="0">
                <a:solidFill>
                  <a:srgbClr val="00B0F0"/>
                </a:solidFill>
              </a:rPr>
              <a:t>Helps to identify individuals at risk.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8B26C715-DB91-5286-899B-2CC0E779C9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783" y="755702"/>
            <a:ext cx="2445451" cy="1816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5F46B0F8-B23C-D98C-FBCC-AEB219EA1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783" y="2882427"/>
            <a:ext cx="2445451" cy="1898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1614376-1C78-E6E7-9E34-90FCF8526CF9}"/>
              </a:ext>
            </a:extLst>
          </p:cNvPr>
          <p:cNvSpPr txBox="1"/>
          <p:nvPr/>
        </p:nvSpPr>
        <p:spPr>
          <a:xfrm>
            <a:off x="7690461" y="3958748"/>
            <a:ext cx="1030077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800" b="0" i="0" dirty="0">
                <a:effectLst/>
                <a:highlight>
                  <a:srgbClr val="FFFFFF"/>
                </a:highlight>
                <a:latin typeface="-apple-system"/>
              </a:rPr>
              <a:t>test recall of 88.33% and a test ROC-AUC of 95.51%</a:t>
            </a:r>
            <a:endParaRPr lang="es-CO" sz="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>
            <a:spLocks noGrp="1"/>
          </p:cNvSpPr>
          <p:nvPr>
            <p:ph type="title"/>
          </p:nvPr>
        </p:nvSpPr>
        <p:spPr>
          <a:xfrm>
            <a:off x="945547" y="446189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work</a:t>
            </a:r>
            <a:endParaRPr dirty="0"/>
          </a:p>
        </p:txBody>
      </p:sp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Google Shape;2005;p58">
            <a:extLst>
              <a:ext uri="{FF2B5EF4-FFF2-40B4-BE49-F238E27FC236}">
                <a16:creationId xmlns:a16="http://schemas.microsoft.com/office/drawing/2014/main" id="{DC510D68-20BB-EC57-927A-F244CB5F7D87}"/>
              </a:ext>
            </a:extLst>
          </p:cNvPr>
          <p:cNvSpPr txBox="1">
            <a:spLocks/>
          </p:cNvSpPr>
          <p:nvPr/>
        </p:nvSpPr>
        <p:spPr>
          <a:xfrm>
            <a:off x="299188" y="2425102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CO" dirty="0" err="1">
                <a:solidFill>
                  <a:schemeClr val="bg1"/>
                </a:solidFill>
              </a:rPr>
              <a:t>Integrating</a:t>
            </a:r>
            <a:r>
              <a:rPr lang="es-CO" dirty="0">
                <a:solidFill>
                  <a:schemeClr val="bg1"/>
                </a:solidFill>
              </a:rPr>
              <a:t> </a:t>
            </a:r>
            <a:r>
              <a:rPr lang="es-CO" dirty="0" err="1">
                <a:solidFill>
                  <a:schemeClr val="bg1"/>
                </a:solidFill>
              </a:rPr>
              <a:t>additional</a:t>
            </a:r>
            <a:r>
              <a:rPr lang="es-CO" dirty="0">
                <a:solidFill>
                  <a:schemeClr val="bg1"/>
                </a:solidFill>
              </a:rPr>
              <a:t> data </a:t>
            </a:r>
            <a:r>
              <a:rPr lang="es-CO" dirty="0" err="1">
                <a:solidFill>
                  <a:schemeClr val="bg1"/>
                </a:solidFill>
              </a:rPr>
              <a:t>sources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" name="Google Shape;2007;p58">
            <a:extLst>
              <a:ext uri="{FF2B5EF4-FFF2-40B4-BE49-F238E27FC236}">
                <a16:creationId xmlns:a16="http://schemas.microsoft.com/office/drawing/2014/main" id="{E4AB27C2-0F92-047B-2802-B07581F35A7B}"/>
              </a:ext>
            </a:extLst>
          </p:cNvPr>
          <p:cNvSpPr txBox="1">
            <a:spLocks/>
          </p:cNvSpPr>
          <p:nvPr/>
        </p:nvSpPr>
        <p:spPr>
          <a:xfrm>
            <a:off x="2138027" y="2779762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Deploying the model as part of a patient-facing tool</a:t>
            </a:r>
          </a:p>
        </p:txBody>
      </p:sp>
      <p:sp>
        <p:nvSpPr>
          <p:cNvPr id="4" name="Google Shape;2009;p58">
            <a:extLst>
              <a:ext uri="{FF2B5EF4-FFF2-40B4-BE49-F238E27FC236}">
                <a16:creationId xmlns:a16="http://schemas.microsoft.com/office/drawing/2014/main" id="{277D1464-0F87-A5B7-17D4-B22AD382B2F5}"/>
              </a:ext>
            </a:extLst>
          </p:cNvPr>
          <p:cNvSpPr txBox="1">
            <a:spLocks/>
          </p:cNvSpPr>
          <p:nvPr/>
        </p:nvSpPr>
        <p:spPr>
          <a:xfrm>
            <a:off x="3950387" y="3246332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Continuously update and refine the model.</a:t>
            </a:r>
          </a:p>
        </p:txBody>
      </p:sp>
      <p:sp>
        <p:nvSpPr>
          <p:cNvPr id="5" name="Google Shape;2011;p58">
            <a:extLst>
              <a:ext uri="{FF2B5EF4-FFF2-40B4-BE49-F238E27FC236}">
                <a16:creationId xmlns:a16="http://schemas.microsoft.com/office/drawing/2014/main" id="{F3EF9B8B-508A-5A50-D42D-3EBC60384990}"/>
              </a:ext>
            </a:extLst>
          </p:cNvPr>
          <p:cNvSpPr txBox="1">
            <a:spLocks/>
          </p:cNvSpPr>
          <p:nvPr/>
        </p:nvSpPr>
        <p:spPr>
          <a:xfrm>
            <a:off x="5784026" y="3743823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CO" dirty="0">
                <a:solidFill>
                  <a:schemeClr val="bg1"/>
                </a:solidFill>
              </a:rPr>
              <a:t>Preventive </a:t>
            </a:r>
            <a:r>
              <a:rPr lang="es-CO" dirty="0" err="1">
                <a:solidFill>
                  <a:schemeClr val="bg1"/>
                </a:solidFill>
              </a:rPr>
              <a:t>healthcare</a:t>
            </a:r>
            <a:r>
              <a:rPr lang="es-CO" dirty="0">
                <a:solidFill>
                  <a:schemeClr val="bg1"/>
                </a:solidFill>
              </a:rPr>
              <a:t> </a:t>
            </a:r>
            <a:r>
              <a:rPr lang="es-CO" dirty="0" err="1">
                <a:solidFill>
                  <a:schemeClr val="bg1"/>
                </a:solidFill>
              </a:rPr>
              <a:t>strategy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Google Shape;2012;p58">
            <a:extLst>
              <a:ext uri="{FF2B5EF4-FFF2-40B4-BE49-F238E27FC236}">
                <a16:creationId xmlns:a16="http://schemas.microsoft.com/office/drawing/2014/main" id="{E7AE66AF-6057-0F2E-A089-C67F3D76E247}"/>
              </a:ext>
            </a:extLst>
          </p:cNvPr>
          <p:cNvSpPr/>
          <p:nvPr/>
        </p:nvSpPr>
        <p:spPr>
          <a:xfrm>
            <a:off x="701720" y="1283151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013;p58">
            <a:extLst>
              <a:ext uri="{FF2B5EF4-FFF2-40B4-BE49-F238E27FC236}">
                <a16:creationId xmlns:a16="http://schemas.microsoft.com/office/drawing/2014/main" id="{A3CD5796-6C43-04F0-A0B6-37E497A344D6}"/>
              </a:ext>
            </a:extLst>
          </p:cNvPr>
          <p:cNvSpPr/>
          <p:nvPr/>
        </p:nvSpPr>
        <p:spPr>
          <a:xfrm>
            <a:off x="2607240" y="1634754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014;p58">
            <a:extLst>
              <a:ext uri="{FF2B5EF4-FFF2-40B4-BE49-F238E27FC236}">
                <a16:creationId xmlns:a16="http://schemas.microsoft.com/office/drawing/2014/main" id="{D67BBBAA-DBF2-A7B9-05FD-839E6D3651BF}"/>
              </a:ext>
            </a:extLst>
          </p:cNvPr>
          <p:cNvSpPr/>
          <p:nvPr/>
        </p:nvSpPr>
        <p:spPr>
          <a:xfrm>
            <a:off x="6164596" y="2587587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015;p58">
            <a:extLst>
              <a:ext uri="{FF2B5EF4-FFF2-40B4-BE49-F238E27FC236}">
                <a16:creationId xmlns:a16="http://schemas.microsoft.com/office/drawing/2014/main" id="{5FD52912-50D2-A8B3-64D6-0836DEB638FF}"/>
              </a:ext>
            </a:extLst>
          </p:cNvPr>
          <p:cNvSpPr/>
          <p:nvPr/>
        </p:nvSpPr>
        <p:spPr>
          <a:xfrm>
            <a:off x="4349995" y="2070954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433;p79">
            <a:extLst>
              <a:ext uri="{FF2B5EF4-FFF2-40B4-BE49-F238E27FC236}">
                <a16:creationId xmlns:a16="http://schemas.microsoft.com/office/drawing/2014/main" id="{CDCD02B0-44F8-DA92-A816-61696B664516}"/>
              </a:ext>
            </a:extLst>
          </p:cNvPr>
          <p:cNvGrpSpPr/>
          <p:nvPr/>
        </p:nvGrpSpPr>
        <p:grpSpPr>
          <a:xfrm>
            <a:off x="2939649" y="1910299"/>
            <a:ext cx="207582" cy="359594"/>
            <a:chOff x="2656082" y="2287427"/>
            <a:chExt cx="207582" cy="359594"/>
          </a:xfrm>
        </p:grpSpPr>
        <p:sp>
          <p:nvSpPr>
            <p:cNvPr id="11" name="Google Shape;10434;p79">
              <a:extLst>
                <a:ext uri="{FF2B5EF4-FFF2-40B4-BE49-F238E27FC236}">
                  <a16:creationId xmlns:a16="http://schemas.microsoft.com/office/drawing/2014/main" id="{62D809AB-F5E6-2CB2-482E-2BE176C48D7F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435;p79">
              <a:extLst>
                <a:ext uri="{FF2B5EF4-FFF2-40B4-BE49-F238E27FC236}">
                  <a16:creationId xmlns:a16="http://schemas.microsoft.com/office/drawing/2014/main" id="{A56AF561-2BA3-90F3-C95B-55AF4286D383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436;p79">
              <a:extLst>
                <a:ext uri="{FF2B5EF4-FFF2-40B4-BE49-F238E27FC236}">
                  <a16:creationId xmlns:a16="http://schemas.microsoft.com/office/drawing/2014/main" id="{65ED0055-BA0B-45C3-182B-A736EE89B722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437;p79">
              <a:extLst>
                <a:ext uri="{FF2B5EF4-FFF2-40B4-BE49-F238E27FC236}">
                  <a16:creationId xmlns:a16="http://schemas.microsoft.com/office/drawing/2014/main" id="{CA0CF353-B582-0F50-FD4F-47AB649CA0AE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0818;p80">
            <a:extLst>
              <a:ext uri="{FF2B5EF4-FFF2-40B4-BE49-F238E27FC236}">
                <a16:creationId xmlns:a16="http://schemas.microsoft.com/office/drawing/2014/main" id="{08C348FA-0181-3B41-33BA-DD87C009764A}"/>
              </a:ext>
            </a:extLst>
          </p:cNvPr>
          <p:cNvGrpSpPr/>
          <p:nvPr/>
        </p:nvGrpSpPr>
        <p:grpSpPr>
          <a:xfrm>
            <a:off x="1006933" y="1521278"/>
            <a:ext cx="209383" cy="366778"/>
            <a:chOff x="6275635" y="4282651"/>
            <a:chExt cx="209383" cy="366778"/>
          </a:xfrm>
        </p:grpSpPr>
        <p:sp>
          <p:nvSpPr>
            <p:cNvPr id="16" name="Google Shape;10819;p80">
              <a:extLst>
                <a:ext uri="{FF2B5EF4-FFF2-40B4-BE49-F238E27FC236}">
                  <a16:creationId xmlns:a16="http://schemas.microsoft.com/office/drawing/2014/main" id="{729BFAA7-E730-C28A-1CA6-3429DA8DB1D0}"/>
                </a:ext>
              </a:extLst>
            </p:cNvPr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820;p80">
              <a:extLst>
                <a:ext uri="{FF2B5EF4-FFF2-40B4-BE49-F238E27FC236}">
                  <a16:creationId xmlns:a16="http://schemas.microsoft.com/office/drawing/2014/main" id="{674EB7C0-D129-8760-2CCB-E10F2ADFFD7F}"/>
                </a:ext>
              </a:extLst>
            </p:cNvPr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4095;p85">
            <a:extLst>
              <a:ext uri="{FF2B5EF4-FFF2-40B4-BE49-F238E27FC236}">
                <a16:creationId xmlns:a16="http://schemas.microsoft.com/office/drawing/2014/main" id="{893BBAEF-A908-AB01-28D3-73D07EA10BC5}"/>
              </a:ext>
            </a:extLst>
          </p:cNvPr>
          <p:cNvGrpSpPr/>
          <p:nvPr/>
        </p:nvGrpSpPr>
        <p:grpSpPr>
          <a:xfrm>
            <a:off x="4609304" y="2346499"/>
            <a:ext cx="337684" cy="314194"/>
            <a:chOff x="6099375" y="2456075"/>
            <a:chExt cx="337684" cy="314194"/>
          </a:xfrm>
        </p:grpSpPr>
        <p:sp>
          <p:nvSpPr>
            <p:cNvPr id="19" name="Google Shape;14096;p85">
              <a:extLst>
                <a:ext uri="{FF2B5EF4-FFF2-40B4-BE49-F238E27FC236}">
                  <a16:creationId xmlns:a16="http://schemas.microsoft.com/office/drawing/2014/main" id="{55DB9730-686E-4CCC-349E-3930732E4213}"/>
                </a:ext>
              </a:extLst>
            </p:cNvPr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097;p85">
              <a:extLst>
                <a:ext uri="{FF2B5EF4-FFF2-40B4-BE49-F238E27FC236}">
                  <a16:creationId xmlns:a16="http://schemas.microsoft.com/office/drawing/2014/main" id="{2BD8B79A-1A4F-E8ED-01D7-47D9C9F7048A}"/>
                </a:ext>
              </a:extLst>
            </p:cNvPr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11388;p81">
            <a:extLst>
              <a:ext uri="{FF2B5EF4-FFF2-40B4-BE49-F238E27FC236}">
                <a16:creationId xmlns:a16="http://schemas.microsoft.com/office/drawing/2014/main" id="{A2F841D7-5E43-ED76-7EEA-90D7271893C4}"/>
              </a:ext>
            </a:extLst>
          </p:cNvPr>
          <p:cNvGrpSpPr/>
          <p:nvPr/>
        </p:nvGrpSpPr>
        <p:grpSpPr>
          <a:xfrm>
            <a:off x="6434417" y="2904152"/>
            <a:ext cx="332757" cy="281833"/>
            <a:chOff x="6671087" y="2009304"/>
            <a:chExt cx="332757" cy="281833"/>
          </a:xfrm>
        </p:grpSpPr>
        <p:sp>
          <p:nvSpPr>
            <p:cNvPr id="22" name="Google Shape;11389;p81">
              <a:extLst>
                <a:ext uri="{FF2B5EF4-FFF2-40B4-BE49-F238E27FC236}">
                  <a16:creationId xmlns:a16="http://schemas.microsoft.com/office/drawing/2014/main" id="{96D34046-05A8-61B2-AF9C-83CF0450377D}"/>
                </a:ext>
              </a:extLst>
            </p:cNvPr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390;p81">
              <a:extLst>
                <a:ext uri="{FF2B5EF4-FFF2-40B4-BE49-F238E27FC236}">
                  <a16:creationId xmlns:a16="http://schemas.microsoft.com/office/drawing/2014/main" id="{801C766A-84CA-2403-3F82-5983C1F18163}"/>
                </a:ext>
              </a:extLst>
            </p:cNvPr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70" name="Picture 2" descr="Diabetes Prediction Using Machine ...">
            <a:extLst>
              <a:ext uri="{FF2B5EF4-FFF2-40B4-BE49-F238E27FC236}">
                <a16:creationId xmlns:a16="http://schemas.microsoft.com/office/drawing/2014/main" id="{1863A5B9-0E0C-1683-51D3-FE070E5F9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0156" y="284213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Diabetes NZ wants Pharmac to fund 'life ...">
            <a:extLst>
              <a:ext uri="{FF2B5EF4-FFF2-40B4-BE49-F238E27FC236}">
                <a16:creationId xmlns:a16="http://schemas.microsoft.com/office/drawing/2014/main" id="{80A42519-85AE-0E08-8658-55AEBAE94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43" y="3676894"/>
            <a:ext cx="2701275" cy="1420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 animBg="1"/>
      <p:bldP spid="7" grpId="0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68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160" name="Google Shape;2160;p68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Questions </a:t>
            </a:r>
            <a:r>
              <a:rPr lang="en" sz="3200" b="1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 err="1"/>
              <a:t>diego_frg</a:t>
            </a:r>
            <a:r>
              <a:rPr lang="en" dirty="0"/>
              <a:t>@hotmail.com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+64 212174394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61" name="Google Shape;2161;p68"/>
          <p:cNvCxnSpPr/>
          <p:nvPr/>
        </p:nvCxnSpPr>
        <p:spPr>
          <a:xfrm>
            <a:off x="1013400" y="14887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163" name="Google Shape;2163;p68"/>
          <p:cNvCxnSpPr/>
          <p:nvPr/>
        </p:nvCxnSpPr>
        <p:spPr>
          <a:xfrm>
            <a:off x="1013400" y="34580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658574"/>
            <a:ext cx="7172100" cy="30709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Introduction</a:t>
            </a:r>
          </a:p>
          <a:p>
            <a:r>
              <a:rPr lang="en-US" sz="1600" dirty="0"/>
              <a:t>Industry/Stakeholders</a:t>
            </a:r>
          </a:p>
          <a:p>
            <a:r>
              <a:rPr lang="en-US" sz="1600" dirty="0"/>
              <a:t>Business and Data Questions</a:t>
            </a:r>
          </a:p>
          <a:p>
            <a:r>
              <a:rPr lang="en-US" sz="1600" dirty="0"/>
              <a:t>Dataset Information</a:t>
            </a:r>
          </a:p>
          <a:p>
            <a:r>
              <a:rPr lang="en-US" sz="1600" dirty="0"/>
              <a:t>Data Science Process (EDA, Key Findings, Modeling, Best Model and Metrics)</a:t>
            </a:r>
          </a:p>
          <a:p>
            <a:r>
              <a:rPr lang="en-US" sz="1600" dirty="0"/>
              <a:t>Data and Business Answers</a:t>
            </a:r>
          </a:p>
          <a:p>
            <a:r>
              <a:rPr lang="en-US" sz="1600" dirty="0"/>
              <a:t>Future Work</a:t>
            </a:r>
          </a:p>
          <a:p>
            <a:r>
              <a:rPr lang="en-US" sz="1600" dirty="0"/>
              <a:t>Q&amp;A</a:t>
            </a:r>
            <a:endParaRPr lang="es-CO" sz="16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0;p39">
            <a:extLst>
              <a:ext uri="{FF2B5EF4-FFF2-40B4-BE49-F238E27FC236}">
                <a16:creationId xmlns:a16="http://schemas.microsoft.com/office/drawing/2014/main" id="{7BD62609-E79B-9BE7-1437-2829CE979B32}"/>
              </a:ext>
            </a:extLst>
          </p:cNvPr>
          <p:cNvSpPr txBox="1">
            <a:spLocks/>
          </p:cNvSpPr>
          <p:nvPr/>
        </p:nvSpPr>
        <p:spPr>
          <a:xfrm>
            <a:off x="2827268" y="579272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s-CO" sz="2400" dirty="0" err="1">
                <a:solidFill>
                  <a:schemeClr val="accent1"/>
                </a:solidFill>
              </a:rPr>
              <a:t>Introduction</a:t>
            </a:r>
            <a:endParaRPr lang="es-CO" sz="2400" dirty="0">
              <a:solidFill>
                <a:schemeClr val="accent1"/>
              </a:solidFill>
            </a:endParaRPr>
          </a:p>
        </p:txBody>
      </p:sp>
      <p:cxnSp>
        <p:nvCxnSpPr>
          <p:cNvPr id="3" name="Google Shape;172;p39">
            <a:extLst>
              <a:ext uri="{FF2B5EF4-FFF2-40B4-BE49-F238E27FC236}">
                <a16:creationId xmlns:a16="http://schemas.microsoft.com/office/drawing/2014/main" id="{EEE1DB54-1D00-0873-0C5D-F7667E9EA962}"/>
              </a:ext>
            </a:extLst>
          </p:cNvPr>
          <p:cNvCxnSpPr/>
          <p:nvPr/>
        </p:nvCxnSpPr>
        <p:spPr>
          <a:xfrm>
            <a:off x="2816251" y="10499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5" name="Subtítulo 24">
            <a:extLst>
              <a:ext uri="{FF2B5EF4-FFF2-40B4-BE49-F238E27FC236}">
                <a16:creationId xmlns:a16="http://schemas.microsoft.com/office/drawing/2014/main" id="{C0647BC0-0CE1-75AA-6680-824291A89174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92049" y="1366093"/>
            <a:ext cx="3164795" cy="2963532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1800" dirty="0"/>
              <a:t>What is diabetes?</a:t>
            </a:r>
          </a:p>
          <a:p>
            <a:pPr marL="114300" indent="0"/>
            <a:endParaRPr lang="en-US" sz="1800" dirty="0"/>
          </a:p>
          <a:p>
            <a:pPr marL="400050" indent="-285750">
              <a:buFontTx/>
              <a:buChar char="-"/>
            </a:pPr>
            <a:r>
              <a:rPr lang="en-US" sz="1800" dirty="0"/>
              <a:t>Why does diabetes matters?</a:t>
            </a:r>
          </a:p>
          <a:p>
            <a:pPr marL="114300" indent="0"/>
            <a:endParaRPr lang="en-US" sz="1800" dirty="0"/>
          </a:p>
          <a:p>
            <a:pPr marL="400050" indent="-285750">
              <a:buFontTx/>
              <a:buChar char="-"/>
            </a:pPr>
            <a:r>
              <a:rPr lang="en-US" sz="1800" dirty="0"/>
              <a:t>Prevention vs Treating?</a:t>
            </a:r>
          </a:p>
          <a:p>
            <a:pPr marL="114300" indent="0"/>
            <a:endParaRPr lang="en-US" sz="1800" dirty="0"/>
          </a:p>
          <a:p>
            <a:pPr marL="400050" indent="-285750">
              <a:buFontTx/>
              <a:buChar char="-"/>
            </a:pPr>
            <a:r>
              <a:rPr lang="en-US" sz="1800" dirty="0"/>
              <a:t>Machine Learning and AI.</a:t>
            </a:r>
          </a:p>
        </p:txBody>
      </p:sp>
      <p:cxnSp>
        <p:nvCxnSpPr>
          <p:cNvPr id="10" name="Google Shape;2047;p59">
            <a:extLst>
              <a:ext uri="{FF2B5EF4-FFF2-40B4-BE49-F238E27FC236}">
                <a16:creationId xmlns:a16="http://schemas.microsoft.com/office/drawing/2014/main" id="{76E6122D-4233-A784-D4C5-C46EAC6DBA34}"/>
              </a:ext>
            </a:extLst>
          </p:cNvPr>
          <p:cNvCxnSpPr/>
          <p:nvPr/>
        </p:nvCxnSpPr>
        <p:spPr>
          <a:xfrm>
            <a:off x="9000499" y="610177"/>
            <a:ext cx="0" cy="4358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098" name="Picture 2" descr="Diabetes New Zealand">
            <a:extLst>
              <a:ext uri="{FF2B5EF4-FFF2-40B4-BE49-F238E27FC236}">
                <a16:creationId xmlns:a16="http://schemas.microsoft.com/office/drawing/2014/main" id="{55C5181B-20E2-E0B8-34BA-D46B203AB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6241" y="2307344"/>
            <a:ext cx="4792336" cy="1437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5486700" y="596451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 err="1">
                <a:solidFill>
                  <a:schemeClr val="accent1"/>
                </a:solidFill>
              </a:rPr>
              <a:t>Industry</a:t>
            </a:r>
            <a:r>
              <a:rPr lang="es-CO" sz="2400" dirty="0">
                <a:solidFill>
                  <a:schemeClr val="accent1"/>
                </a:solidFill>
              </a:rPr>
              <a:t> / </a:t>
            </a:r>
            <a:r>
              <a:rPr lang="es-CO" sz="2400" dirty="0" err="1">
                <a:solidFill>
                  <a:schemeClr val="accent1"/>
                </a:solidFill>
              </a:rPr>
              <a:t>Stakeholders</a:t>
            </a:r>
            <a:endParaRPr lang="es-CO" sz="2400" dirty="0">
              <a:solidFill>
                <a:schemeClr val="accent1"/>
              </a:solidFill>
            </a:endParaRP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5203800" y="21070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Healthcare industry.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Healthcare providers.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Public health officials.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bg1"/>
              </a:solidFill>
            </a:endParaRP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Patients.</a:t>
            </a:r>
          </a:p>
        </p:txBody>
      </p:sp>
      <p:pic>
        <p:nvPicPr>
          <p:cNvPr id="5122" name="Picture 2" descr="Diabetes Care :: Conditions (A-Z) :: Pharmacy Direct - NZ's favourite  online pharmacy">
            <a:extLst>
              <a:ext uri="{FF2B5EF4-FFF2-40B4-BE49-F238E27FC236}">
                <a16:creationId xmlns:a16="http://schemas.microsoft.com/office/drawing/2014/main" id="{C3996A59-9947-ADB3-92D2-D84A508820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33" y="3438753"/>
            <a:ext cx="3028950" cy="150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Diabetes NZ | Wellington">
            <a:extLst>
              <a:ext uri="{FF2B5EF4-FFF2-40B4-BE49-F238E27FC236}">
                <a16:creationId xmlns:a16="http://schemas.microsoft.com/office/drawing/2014/main" id="{8C8D1E19-9E97-FD8F-08A6-DB35EFF14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33" y="206751"/>
            <a:ext cx="1424100" cy="14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Ministry of Health proposes 134 job losses | RNZ News">
            <a:extLst>
              <a:ext uri="{FF2B5EF4-FFF2-40B4-BE49-F238E27FC236}">
                <a16:creationId xmlns:a16="http://schemas.microsoft.com/office/drawing/2014/main" id="{F50A83EE-C0F7-B5CB-C4FF-69B6E1BD3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33" y="1737612"/>
            <a:ext cx="2551992" cy="159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New Zealand's Largest Healthcare Provider - HealthCare NZ">
            <a:extLst>
              <a:ext uri="{FF2B5EF4-FFF2-40B4-BE49-F238E27FC236}">
                <a16:creationId xmlns:a16="http://schemas.microsoft.com/office/drawing/2014/main" id="{EA6888F4-204D-0FCE-D813-8B0D434D30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594" y="199797"/>
            <a:ext cx="1404707" cy="1404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2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 Desiderius Erasmus (1500)</a:t>
            </a:r>
            <a:endParaRPr dirty="0"/>
          </a:p>
        </p:txBody>
      </p:sp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“Prevention is better than cure.”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149136" y="4154347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&amp; Data questions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685552" y="3155643"/>
            <a:ext cx="5127909" cy="17802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How can healthcare providers identify individuals at high risk of developing diabetes, allowing for early intervention and better management of healthcare resources?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Can we use historical health indicators to predict the likelihood of an individual developing diabetes?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037873" y="3594062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 err="1"/>
              <a:t>Dataset</a:t>
            </a:r>
            <a:r>
              <a:rPr lang="es-CO" dirty="0"/>
              <a:t> </a:t>
            </a:r>
            <a:r>
              <a:rPr lang="es-CO" dirty="0" err="1"/>
              <a:t>Information</a:t>
            </a:r>
            <a:endParaRPr lang="es-CO" dirty="0"/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341524" y="1167788"/>
            <a:ext cx="3944038" cy="36796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s-CO" dirty="0"/>
              <a:t>Diabetes </a:t>
            </a:r>
            <a:r>
              <a:rPr lang="es-CO" dirty="0" err="1"/>
              <a:t>Health</a:t>
            </a:r>
            <a:r>
              <a:rPr lang="es-CO" dirty="0"/>
              <a:t> </a:t>
            </a:r>
            <a:r>
              <a:rPr lang="es-CO" dirty="0" err="1"/>
              <a:t>Indicators</a:t>
            </a:r>
            <a:r>
              <a:rPr lang="es-CO" dirty="0"/>
              <a:t> </a:t>
            </a:r>
            <a:r>
              <a:rPr lang="es-CO" dirty="0" err="1"/>
              <a:t>Dataset</a:t>
            </a:r>
            <a:r>
              <a:rPr lang="es-CO" dirty="0"/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s-C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s-CO" dirty="0"/>
              <a:t>253.680 </a:t>
            </a:r>
            <a:r>
              <a:rPr lang="es-CO" dirty="0" err="1"/>
              <a:t>survey</a:t>
            </a:r>
            <a:r>
              <a:rPr lang="es-CO" dirty="0"/>
              <a:t> responses.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s-C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s-CO" dirty="0"/>
              <a:t>- 21 </a:t>
            </a:r>
            <a:r>
              <a:rPr lang="es-CO" dirty="0" err="1"/>
              <a:t>Features</a:t>
            </a:r>
            <a:r>
              <a:rPr lang="es-CO" dirty="0"/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s-C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s-CO" dirty="0"/>
              <a:t>- Target variable: Diabetes_012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s-C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s-CO" dirty="0"/>
              <a:t>- </a:t>
            </a:r>
            <a:r>
              <a:rPr lang="es-CO" dirty="0" err="1"/>
              <a:t>Independent</a:t>
            </a:r>
            <a:r>
              <a:rPr lang="es-CO" dirty="0"/>
              <a:t> variables: </a:t>
            </a:r>
            <a:r>
              <a:rPr lang="en-US" dirty="0"/>
              <a:t>Features include age, BMI, physical activity, smoking status, and other health metrics.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s-C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s-CO" dirty="0" err="1"/>
              <a:t>Location</a:t>
            </a:r>
            <a:r>
              <a:rPr lang="es-CO" dirty="0"/>
              <a:t>: https://www.kaggle.com/datasets/alexteboul/diabetes-health-indicators-dataset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7B3A160D-712C-366B-8186-39FABB206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800" y="915725"/>
            <a:ext cx="2995985" cy="38808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Data </a:t>
            </a:r>
            <a:r>
              <a:rPr lang="es-CO" dirty="0" err="1"/>
              <a:t>Science</a:t>
            </a:r>
            <a:r>
              <a:rPr lang="es-CO" dirty="0"/>
              <a:t> </a:t>
            </a:r>
            <a:r>
              <a:rPr lang="es-CO" dirty="0" err="1"/>
              <a:t>Process</a:t>
            </a:r>
            <a:endParaRPr lang="es-CO"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96486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" name="Grupo 1">
            <a:extLst>
              <a:ext uri="{FF2B5EF4-FFF2-40B4-BE49-F238E27FC236}">
                <a16:creationId xmlns:a16="http://schemas.microsoft.com/office/drawing/2014/main" id="{AB2BBDF1-10D8-7F00-6610-07F9B65D4076}"/>
              </a:ext>
            </a:extLst>
          </p:cNvPr>
          <p:cNvGrpSpPr/>
          <p:nvPr/>
        </p:nvGrpSpPr>
        <p:grpSpPr>
          <a:xfrm>
            <a:off x="204283" y="1855504"/>
            <a:ext cx="8501117" cy="1432490"/>
            <a:chOff x="204283" y="1855504"/>
            <a:chExt cx="8501117" cy="1432490"/>
          </a:xfrm>
        </p:grpSpPr>
        <p:sp>
          <p:nvSpPr>
            <p:cNvPr id="3" name="Forma libre: forma 2">
              <a:extLst>
                <a:ext uri="{FF2B5EF4-FFF2-40B4-BE49-F238E27FC236}">
                  <a16:creationId xmlns:a16="http://schemas.microsoft.com/office/drawing/2014/main" id="{161EF5DA-3832-1F28-6673-D56874D9E21D}"/>
                </a:ext>
              </a:extLst>
            </p:cNvPr>
            <p:cNvSpPr/>
            <p:nvPr/>
          </p:nvSpPr>
          <p:spPr>
            <a:xfrm>
              <a:off x="613976" y="1855504"/>
              <a:ext cx="1638769" cy="1432490"/>
            </a:xfrm>
            <a:custGeom>
              <a:avLst/>
              <a:gdLst>
                <a:gd name="connsiteX0" fmla="*/ 0 w 1638769"/>
                <a:gd name="connsiteY0" fmla="*/ 214874 h 1432490"/>
                <a:gd name="connsiteX1" fmla="*/ 922524 w 1638769"/>
                <a:gd name="connsiteY1" fmla="*/ 214874 h 1432490"/>
                <a:gd name="connsiteX2" fmla="*/ 922524 w 1638769"/>
                <a:gd name="connsiteY2" fmla="*/ 0 h 1432490"/>
                <a:gd name="connsiteX3" fmla="*/ 1638769 w 1638769"/>
                <a:gd name="connsiteY3" fmla="*/ 716245 h 1432490"/>
                <a:gd name="connsiteX4" fmla="*/ 922524 w 1638769"/>
                <a:gd name="connsiteY4" fmla="*/ 1432490 h 1432490"/>
                <a:gd name="connsiteX5" fmla="*/ 922524 w 1638769"/>
                <a:gd name="connsiteY5" fmla="*/ 1217617 h 1432490"/>
                <a:gd name="connsiteX6" fmla="*/ 0 w 1638769"/>
                <a:gd name="connsiteY6" fmla="*/ 1217617 h 1432490"/>
                <a:gd name="connsiteX7" fmla="*/ 0 w 1638769"/>
                <a:gd name="connsiteY7" fmla="*/ 214874 h 143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8769" h="1432490">
                  <a:moveTo>
                    <a:pt x="0" y="214874"/>
                  </a:moveTo>
                  <a:lnTo>
                    <a:pt x="922524" y="214874"/>
                  </a:lnTo>
                  <a:lnTo>
                    <a:pt x="922524" y="0"/>
                  </a:lnTo>
                  <a:lnTo>
                    <a:pt x="1638769" y="716245"/>
                  </a:lnTo>
                  <a:lnTo>
                    <a:pt x="922524" y="1432490"/>
                  </a:lnTo>
                  <a:lnTo>
                    <a:pt x="922524" y="1217617"/>
                  </a:lnTo>
                  <a:lnTo>
                    <a:pt x="0" y="1217617"/>
                  </a:lnTo>
                  <a:lnTo>
                    <a:pt x="0" y="214874"/>
                  </a:lnTo>
                  <a:close/>
                </a:path>
              </a:pathLst>
            </a:custGeom>
            <a:solidFill>
              <a:schemeClr val="bg2">
                <a:alpha val="90000"/>
              </a:schemeClr>
            </a:solidFill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27472" tIns="219319" rIns="439067" bIns="219318" numCol="1" spcCol="1270" anchor="ctr" anchorCtr="0">
              <a:noAutofit/>
            </a:bodyPr>
            <a:lstStyle/>
            <a:p>
              <a:pPr marL="57150" lvl="1" indent="-57150" algn="l" defTabSz="3111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NZ" sz="700" kern="1200" dirty="0"/>
                <a:t>Goal</a:t>
              </a:r>
              <a:endParaRPr lang="es-CO" sz="700" kern="1200" dirty="0"/>
            </a:p>
            <a:p>
              <a:pPr marL="57150" lvl="1" indent="-57150" algn="l" defTabSz="3111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NZ" sz="700" kern="1200" dirty="0"/>
                <a:t>Expectations </a:t>
              </a:r>
              <a:endParaRPr lang="es-CO" sz="700" kern="1200" dirty="0"/>
            </a:p>
          </p:txBody>
        </p:sp>
        <p:sp>
          <p:nvSpPr>
            <p:cNvPr id="4" name="Forma libre: forma 3">
              <a:extLst>
                <a:ext uri="{FF2B5EF4-FFF2-40B4-BE49-F238E27FC236}">
                  <a16:creationId xmlns:a16="http://schemas.microsoft.com/office/drawing/2014/main" id="{57E71A2D-CFBE-13CD-F33A-0B6CA838B1C8}"/>
                </a:ext>
              </a:extLst>
            </p:cNvPr>
            <p:cNvSpPr/>
            <p:nvPr/>
          </p:nvSpPr>
          <p:spPr>
            <a:xfrm>
              <a:off x="204283" y="2162057"/>
              <a:ext cx="819384" cy="819384"/>
            </a:xfrm>
            <a:custGeom>
              <a:avLst/>
              <a:gdLst>
                <a:gd name="connsiteX0" fmla="*/ 0 w 819384"/>
                <a:gd name="connsiteY0" fmla="*/ 409692 h 819384"/>
                <a:gd name="connsiteX1" fmla="*/ 409692 w 819384"/>
                <a:gd name="connsiteY1" fmla="*/ 0 h 819384"/>
                <a:gd name="connsiteX2" fmla="*/ 819384 w 819384"/>
                <a:gd name="connsiteY2" fmla="*/ 409692 h 819384"/>
                <a:gd name="connsiteX3" fmla="*/ 409692 w 819384"/>
                <a:gd name="connsiteY3" fmla="*/ 819384 h 819384"/>
                <a:gd name="connsiteX4" fmla="*/ 0 w 819384"/>
                <a:gd name="connsiteY4" fmla="*/ 409692 h 819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384" h="819384">
                  <a:moveTo>
                    <a:pt x="0" y="409692"/>
                  </a:moveTo>
                  <a:cubicBezTo>
                    <a:pt x="0" y="183425"/>
                    <a:pt x="183425" y="0"/>
                    <a:pt x="409692" y="0"/>
                  </a:cubicBezTo>
                  <a:cubicBezTo>
                    <a:pt x="635959" y="0"/>
                    <a:pt x="819384" y="183425"/>
                    <a:pt x="819384" y="409692"/>
                  </a:cubicBezTo>
                  <a:cubicBezTo>
                    <a:pt x="819384" y="635959"/>
                    <a:pt x="635959" y="819384"/>
                    <a:pt x="409692" y="819384"/>
                  </a:cubicBezTo>
                  <a:cubicBezTo>
                    <a:pt x="183425" y="819384"/>
                    <a:pt x="0" y="635959"/>
                    <a:pt x="0" y="409692"/>
                  </a:cubicBez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6346" tIns="126346" rIns="126346" bIns="126346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NZ" sz="1000" kern="1200" dirty="0"/>
                <a:t>Business Problem</a:t>
              </a:r>
              <a:endParaRPr lang="es-CO" sz="1000" kern="1200" dirty="0"/>
            </a:p>
          </p:txBody>
        </p:sp>
        <p:sp>
          <p:nvSpPr>
            <p:cNvPr id="5" name="Forma libre: forma 4">
              <a:extLst>
                <a:ext uri="{FF2B5EF4-FFF2-40B4-BE49-F238E27FC236}">
                  <a16:creationId xmlns:a16="http://schemas.microsoft.com/office/drawing/2014/main" id="{6A0F2769-AFEE-37B5-1E25-4FEABD6AC0F7}"/>
                </a:ext>
              </a:extLst>
            </p:cNvPr>
            <p:cNvSpPr/>
            <p:nvPr/>
          </p:nvSpPr>
          <p:spPr>
            <a:xfrm>
              <a:off x="2764861" y="1855504"/>
              <a:ext cx="1638769" cy="1432490"/>
            </a:xfrm>
            <a:custGeom>
              <a:avLst/>
              <a:gdLst>
                <a:gd name="connsiteX0" fmla="*/ 0 w 1638769"/>
                <a:gd name="connsiteY0" fmla="*/ 214874 h 1432490"/>
                <a:gd name="connsiteX1" fmla="*/ 922524 w 1638769"/>
                <a:gd name="connsiteY1" fmla="*/ 214874 h 1432490"/>
                <a:gd name="connsiteX2" fmla="*/ 922524 w 1638769"/>
                <a:gd name="connsiteY2" fmla="*/ 0 h 1432490"/>
                <a:gd name="connsiteX3" fmla="*/ 1638769 w 1638769"/>
                <a:gd name="connsiteY3" fmla="*/ 716245 h 1432490"/>
                <a:gd name="connsiteX4" fmla="*/ 922524 w 1638769"/>
                <a:gd name="connsiteY4" fmla="*/ 1432490 h 1432490"/>
                <a:gd name="connsiteX5" fmla="*/ 922524 w 1638769"/>
                <a:gd name="connsiteY5" fmla="*/ 1217617 h 1432490"/>
                <a:gd name="connsiteX6" fmla="*/ 0 w 1638769"/>
                <a:gd name="connsiteY6" fmla="*/ 1217617 h 1432490"/>
                <a:gd name="connsiteX7" fmla="*/ 0 w 1638769"/>
                <a:gd name="connsiteY7" fmla="*/ 214874 h 143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8769" h="1432490">
                  <a:moveTo>
                    <a:pt x="0" y="214874"/>
                  </a:moveTo>
                  <a:lnTo>
                    <a:pt x="922524" y="214874"/>
                  </a:lnTo>
                  <a:lnTo>
                    <a:pt x="922524" y="0"/>
                  </a:lnTo>
                  <a:lnTo>
                    <a:pt x="1638769" y="716245"/>
                  </a:lnTo>
                  <a:lnTo>
                    <a:pt x="922524" y="1432490"/>
                  </a:lnTo>
                  <a:lnTo>
                    <a:pt x="922524" y="1217617"/>
                  </a:lnTo>
                  <a:lnTo>
                    <a:pt x="0" y="1217617"/>
                  </a:lnTo>
                  <a:lnTo>
                    <a:pt x="0" y="214874"/>
                  </a:lnTo>
                  <a:close/>
                </a:path>
              </a:pathLst>
            </a:custGeom>
            <a:solidFill>
              <a:schemeClr val="bg2">
                <a:alpha val="90000"/>
              </a:schemeClr>
            </a:solidFill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27472" tIns="219319" rIns="439067" bIns="219318" numCol="1" spcCol="1270" anchor="ctr" anchorCtr="0">
              <a:noAutofit/>
            </a:bodyPr>
            <a:lstStyle/>
            <a:p>
              <a:pPr marL="57150" lvl="1" indent="-57150" algn="l" defTabSz="3111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NZ" sz="700" kern="1200" dirty="0"/>
                <a:t>Collection &amp; Preprocessing</a:t>
              </a:r>
              <a:endParaRPr lang="es-CO" sz="700" kern="1200" dirty="0"/>
            </a:p>
            <a:p>
              <a:pPr marL="57150" lvl="1" indent="-57150" algn="l" defTabSz="3111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NZ" sz="700" kern="1200" dirty="0"/>
                <a:t>EDA</a:t>
              </a:r>
              <a:endParaRPr lang="es-CO" sz="700" kern="1200" dirty="0"/>
            </a:p>
            <a:p>
              <a:pPr marL="57150" lvl="1" indent="-57150" algn="l" defTabSz="3111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NZ" sz="700" kern="1200" dirty="0"/>
                <a:t>Feature Engineering</a:t>
              </a:r>
              <a:endParaRPr lang="es-CO" sz="700" kern="1200" dirty="0"/>
            </a:p>
            <a:p>
              <a:pPr marL="57150" lvl="1" indent="-57150" algn="l" defTabSz="3111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NZ" sz="700" kern="1200" dirty="0"/>
                <a:t>Model Development</a:t>
              </a:r>
              <a:endParaRPr lang="es-CO" sz="700" kern="1200" dirty="0"/>
            </a:p>
          </p:txBody>
        </p:sp>
        <p:sp>
          <p:nvSpPr>
            <p:cNvPr id="6" name="Forma libre: forma 5">
              <a:extLst>
                <a:ext uri="{FF2B5EF4-FFF2-40B4-BE49-F238E27FC236}">
                  <a16:creationId xmlns:a16="http://schemas.microsoft.com/office/drawing/2014/main" id="{C8424BBD-E207-50A2-D7F9-22751C0BDCA1}"/>
                </a:ext>
              </a:extLst>
            </p:cNvPr>
            <p:cNvSpPr/>
            <p:nvPr/>
          </p:nvSpPr>
          <p:spPr>
            <a:xfrm>
              <a:off x="2355169" y="2162057"/>
              <a:ext cx="819384" cy="819384"/>
            </a:xfrm>
            <a:custGeom>
              <a:avLst/>
              <a:gdLst>
                <a:gd name="connsiteX0" fmla="*/ 0 w 819384"/>
                <a:gd name="connsiteY0" fmla="*/ 409692 h 819384"/>
                <a:gd name="connsiteX1" fmla="*/ 409692 w 819384"/>
                <a:gd name="connsiteY1" fmla="*/ 0 h 819384"/>
                <a:gd name="connsiteX2" fmla="*/ 819384 w 819384"/>
                <a:gd name="connsiteY2" fmla="*/ 409692 h 819384"/>
                <a:gd name="connsiteX3" fmla="*/ 409692 w 819384"/>
                <a:gd name="connsiteY3" fmla="*/ 819384 h 819384"/>
                <a:gd name="connsiteX4" fmla="*/ 0 w 819384"/>
                <a:gd name="connsiteY4" fmla="*/ 409692 h 819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384" h="819384">
                  <a:moveTo>
                    <a:pt x="0" y="409692"/>
                  </a:moveTo>
                  <a:cubicBezTo>
                    <a:pt x="0" y="183425"/>
                    <a:pt x="183425" y="0"/>
                    <a:pt x="409692" y="0"/>
                  </a:cubicBezTo>
                  <a:cubicBezTo>
                    <a:pt x="635959" y="0"/>
                    <a:pt x="819384" y="183425"/>
                    <a:pt x="819384" y="409692"/>
                  </a:cubicBezTo>
                  <a:cubicBezTo>
                    <a:pt x="819384" y="635959"/>
                    <a:pt x="635959" y="819384"/>
                    <a:pt x="409692" y="819384"/>
                  </a:cubicBezTo>
                  <a:cubicBezTo>
                    <a:pt x="183425" y="819384"/>
                    <a:pt x="0" y="635959"/>
                    <a:pt x="0" y="409692"/>
                  </a:cubicBez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6346" tIns="126346" rIns="126346" bIns="126346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NZ" sz="1000" kern="1200" dirty="0"/>
                <a:t>Data Process</a:t>
              </a:r>
              <a:endParaRPr lang="es-CO" sz="1000" kern="1200" dirty="0"/>
            </a:p>
          </p:txBody>
        </p:sp>
        <p:sp>
          <p:nvSpPr>
            <p:cNvPr id="7" name="Forma libre: forma 6">
              <a:extLst>
                <a:ext uri="{FF2B5EF4-FFF2-40B4-BE49-F238E27FC236}">
                  <a16:creationId xmlns:a16="http://schemas.microsoft.com/office/drawing/2014/main" id="{610C9C1D-67CF-EFDE-7856-FB79050271CC}"/>
                </a:ext>
              </a:extLst>
            </p:cNvPr>
            <p:cNvSpPr/>
            <p:nvPr/>
          </p:nvSpPr>
          <p:spPr>
            <a:xfrm>
              <a:off x="4915746" y="1855504"/>
              <a:ext cx="1638769" cy="1432490"/>
            </a:xfrm>
            <a:custGeom>
              <a:avLst/>
              <a:gdLst>
                <a:gd name="connsiteX0" fmla="*/ 0 w 1638769"/>
                <a:gd name="connsiteY0" fmla="*/ 214874 h 1432490"/>
                <a:gd name="connsiteX1" fmla="*/ 922524 w 1638769"/>
                <a:gd name="connsiteY1" fmla="*/ 214874 h 1432490"/>
                <a:gd name="connsiteX2" fmla="*/ 922524 w 1638769"/>
                <a:gd name="connsiteY2" fmla="*/ 0 h 1432490"/>
                <a:gd name="connsiteX3" fmla="*/ 1638769 w 1638769"/>
                <a:gd name="connsiteY3" fmla="*/ 716245 h 1432490"/>
                <a:gd name="connsiteX4" fmla="*/ 922524 w 1638769"/>
                <a:gd name="connsiteY4" fmla="*/ 1432490 h 1432490"/>
                <a:gd name="connsiteX5" fmla="*/ 922524 w 1638769"/>
                <a:gd name="connsiteY5" fmla="*/ 1217617 h 1432490"/>
                <a:gd name="connsiteX6" fmla="*/ 0 w 1638769"/>
                <a:gd name="connsiteY6" fmla="*/ 1217617 h 1432490"/>
                <a:gd name="connsiteX7" fmla="*/ 0 w 1638769"/>
                <a:gd name="connsiteY7" fmla="*/ 214874 h 143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8769" h="1432490">
                  <a:moveTo>
                    <a:pt x="0" y="214874"/>
                  </a:moveTo>
                  <a:lnTo>
                    <a:pt x="922524" y="214874"/>
                  </a:lnTo>
                  <a:lnTo>
                    <a:pt x="922524" y="0"/>
                  </a:lnTo>
                  <a:lnTo>
                    <a:pt x="1638769" y="716245"/>
                  </a:lnTo>
                  <a:lnTo>
                    <a:pt x="922524" y="1432490"/>
                  </a:lnTo>
                  <a:lnTo>
                    <a:pt x="922524" y="1217617"/>
                  </a:lnTo>
                  <a:lnTo>
                    <a:pt x="0" y="1217617"/>
                  </a:lnTo>
                  <a:lnTo>
                    <a:pt x="0" y="214874"/>
                  </a:lnTo>
                  <a:close/>
                </a:path>
              </a:pathLst>
            </a:custGeom>
            <a:solidFill>
              <a:schemeClr val="bg2"/>
            </a:solidFill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27472" tIns="219319" rIns="439067" bIns="219318" numCol="1" spcCol="1270" anchor="ctr" anchorCtr="0">
              <a:noAutofit/>
            </a:bodyPr>
            <a:lstStyle/>
            <a:p>
              <a:pPr marL="57150" lvl="1" indent="-57150" algn="l" defTabSz="3111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NZ" sz="700" kern="1200" dirty="0"/>
                <a:t>Hyperparameter tuning</a:t>
              </a:r>
              <a:endParaRPr lang="es-CO" sz="700" kern="1200" dirty="0"/>
            </a:p>
            <a:p>
              <a:pPr marL="57150" lvl="1" indent="-57150" algn="l" defTabSz="3111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NZ" sz="700" kern="1200" dirty="0"/>
                <a:t>Final evaluation</a:t>
              </a:r>
              <a:endParaRPr lang="es-CO" sz="700" kern="1200" dirty="0"/>
            </a:p>
          </p:txBody>
        </p:sp>
        <p:sp>
          <p:nvSpPr>
            <p:cNvPr id="8" name="Forma libre: forma 7">
              <a:extLst>
                <a:ext uri="{FF2B5EF4-FFF2-40B4-BE49-F238E27FC236}">
                  <a16:creationId xmlns:a16="http://schemas.microsoft.com/office/drawing/2014/main" id="{9945255A-3318-900A-6A94-813B798B0B47}"/>
                </a:ext>
              </a:extLst>
            </p:cNvPr>
            <p:cNvSpPr/>
            <p:nvPr/>
          </p:nvSpPr>
          <p:spPr>
            <a:xfrm>
              <a:off x="4506054" y="2162057"/>
              <a:ext cx="819384" cy="819384"/>
            </a:xfrm>
            <a:custGeom>
              <a:avLst/>
              <a:gdLst>
                <a:gd name="connsiteX0" fmla="*/ 0 w 819384"/>
                <a:gd name="connsiteY0" fmla="*/ 409692 h 819384"/>
                <a:gd name="connsiteX1" fmla="*/ 409692 w 819384"/>
                <a:gd name="connsiteY1" fmla="*/ 0 h 819384"/>
                <a:gd name="connsiteX2" fmla="*/ 819384 w 819384"/>
                <a:gd name="connsiteY2" fmla="*/ 409692 h 819384"/>
                <a:gd name="connsiteX3" fmla="*/ 409692 w 819384"/>
                <a:gd name="connsiteY3" fmla="*/ 819384 h 819384"/>
                <a:gd name="connsiteX4" fmla="*/ 0 w 819384"/>
                <a:gd name="connsiteY4" fmla="*/ 409692 h 819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384" h="819384">
                  <a:moveTo>
                    <a:pt x="0" y="409692"/>
                  </a:moveTo>
                  <a:cubicBezTo>
                    <a:pt x="0" y="183425"/>
                    <a:pt x="183425" y="0"/>
                    <a:pt x="409692" y="0"/>
                  </a:cubicBezTo>
                  <a:cubicBezTo>
                    <a:pt x="635959" y="0"/>
                    <a:pt x="819384" y="183425"/>
                    <a:pt x="819384" y="409692"/>
                  </a:cubicBezTo>
                  <a:cubicBezTo>
                    <a:pt x="819384" y="635959"/>
                    <a:pt x="635959" y="819384"/>
                    <a:pt x="409692" y="819384"/>
                  </a:cubicBezTo>
                  <a:cubicBezTo>
                    <a:pt x="183425" y="819384"/>
                    <a:pt x="0" y="635959"/>
                    <a:pt x="0" y="409692"/>
                  </a:cubicBez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6346" tIns="126346" rIns="126346" bIns="126346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NZ" sz="1000" kern="1200" dirty="0"/>
                <a:t>Model Selection</a:t>
              </a:r>
              <a:endParaRPr lang="es-CO" sz="1000" kern="1200" dirty="0"/>
            </a:p>
          </p:txBody>
        </p:sp>
        <p:sp>
          <p:nvSpPr>
            <p:cNvPr id="9" name="Forma libre: forma 8">
              <a:extLst>
                <a:ext uri="{FF2B5EF4-FFF2-40B4-BE49-F238E27FC236}">
                  <a16:creationId xmlns:a16="http://schemas.microsoft.com/office/drawing/2014/main" id="{BC0479A5-703B-5601-4F83-FC1D035B2214}"/>
                </a:ext>
              </a:extLst>
            </p:cNvPr>
            <p:cNvSpPr/>
            <p:nvPr/>
          </p:nvSpPr>
          <p:spPr>
            <a:xfrm>
              <a:off x="7066631" y="1855504"/>
              <a:ext cx="1638769" cy="1432490"/>
            </a:xfrm>
            <a:custGeom>
              <a:avLst/>
              <a:gdLst>
                <a:gd name="connsiteX0" fmla="*/ 0 w 1638769"/>
                <a:gd name="connsiteY0" fmla="*/ 214874 h 1432490"/>
                <a:gd name="connsiteX1" fmla="*/ 922524 w 1638769"/>
                <a:gd name="connsiteY1" fmla="*/ 214874 h 1432490"/>
                <a:gd name="connsiteX2" fmla="*/ 922524 w 1638769"/>
                <a:gd name="connsiteY2" fmla="*/ 0 h 1432490"/>
                <a:gd name="connsiteX3" fmla="*/ 1638769 w 1638769"/>
                <a:gd name="connsiteY3" fmla="*/ 716245 h 1432490"/>
                <a:gd name="connsiteX4" fmla="*/ 922524 w 1638769"/>
                <a:gd name="connsiteY4" fmla="*/ 1432490 h 1432490"/>
                <a:gd name="connsiteX5" fmla="*/ 922524 w 1638769"/>
                <a:gd name="connsiteY5" fmla="*/ 1217617 h 1432490"/>
                <a:gd name="connsiteX6" fmla="*/ 0 w 1638769"/>
                <a:gd name="connsiteY6" fmla="*/ 1217617 h 1432490"/>
                <a:gd name="connsiteX7" fmla="*/ 0 w 1638769"/>
                <a:gd name="connsiteY7" fmla="*/ 214874 h 143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8769" h="1432490">
                  <a:moveTo>
                    <a:pt x="0" y="214874"/>
                  </a:moveTo>
                  <a:lnTo>
                    <a:pt x="922524" y="214874"/>
                  </a:lnTo>
                  <a:lnTo>
                    <a:pt x="922524" y="0"/>
                  </a:lnTo>
                  <a:lnTo>
                    <a:pt x="1638769" y="716245"/>
                  </a:lnTo>
                  <a:lnTo>
                    <a:pt x="922524" y="1432490"/>
                  </a:lnTo>
                  <a:lnTo>
                    <a:pt x="922524" y="1217617"/>
                  </a:lnTo>
                  <a:lnTo>
                    <a:pt x="0" y="1217617"/>
                  </a:lnTo>
                  <a:lnTo>
                    <a:pt x="0" y="214874"/>
                  </a:lnTo>
                  <a:close/>
                </a:path>
              </a:pathLst>
            </a:custGeom>
            <a:solidFill>
              <a:schemeClr val="bg2">
                <a:alpha val="90000"/>
              </a:schemeClr>
            </a:solidFill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27472" tIns="219319" rIns="439067" bIns="219318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en-NZ" sz="700" kern="1200" dirty="0"/>
                <a:t>- Business and Data answers</a:t>
              </a:r>
              <a:endParaRPr lang="es-CO" sz="700" kern="1200" dirty="0"/>
            </a:p>
          </p:txBody>
        </p:sp>
        <p:sp>
          <p:nvSpPr>
            <p:cNvPr id="11" name="Forma libre: forma 10">
              <a:extLst>
                <a:ext uri="{FF2B5EF4-FFF2-40B4-BE49-F238E27FC236}">
                  <a16:creationId xmlns:a16="http://schemas.microsoft.com/office/drawing/2014/main" id="{732F6CA7-D57F-FF32-3B4B-B8A82A08B582}"/>
                </a:ext>
              </a:extLst>
            </p:cNvPr>
            <p:cNvSpPr/>
            <p:nvPr/>
          </p:nvSpPr>
          <p:spPr>
            <a:xfrm>
              <a:off x="6656939" y="2162057"/>
              <a:ext cx="819384" cy="819384"/>
            </a:xfrm>
            <a:custGeom>
              <a:avLst/>
              <a:gdLst>
                <a:gd name="connsiteX0" fmla="*/ 0 w 819384"/>
                <a:gd name="connsiteY0" fmla="*/ 409692 h 819384"/>
                <a:gd name="connsiteX1" fmla="*/ 409692 w 819384"/>
                <a:gd name="connsiteY1" fmla="*/ 0 h 819384"/>
                <a:gd name="connsiteX2" fmla="*/ 819384 w 819384"/>
                <a:gd name="connsiteY2" fmla="*/ 409692 h 819384"/>
                <a:gd name="connsiteX3" fmla="*/ 409692 w 819384"/>
                <a:gd name="connsiteY3" fmla="*/ 819384 h 819384"/>
                <a:gd name="connsiteX4" fmla="*/ 0 w 819384"/>
                <a:gd name="connsiteY4" fmla="*/ 409692 h 819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384" h="819384">
                  <a:moveTo>
                    <a:pt x="0" y="409692"/>
                  </a:moveTo>
                  <a:cubicBezTo>
                    <a:pt x="0" y="183425"/>
                    <a:pt x="183425" y="0"/>
                    <a:pt x="409692" y="0"/>
                  </a:cubicBezTo>
                  <a:cubicBezTo>
                    <a:pt x="635959" y="0"/>
                    <a:pt x="819384" y="183425"/>
                    <a:pt x="819384" y="409692"/>
                  </a:cubicBezTo>
                  <a:cubicBezTo>
                    <a:pt x="819384" y="635959"/>
                    <a:pt x="635959" y="819384"/>
                    <a:pt x="409692" y="819384"/>
                  </a:cubicBezTo>
                  <a:cubicBezTo>
                    <a:pt x="183425" y="819384"/>
                    <a:pt x="0" y="635959"/>
                    <a:pt x="0" y="409692"/>
                  </a:cubicBez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6346" tIns="126346" rIns="126346" bIns="126346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NZ" sz="1000" kern="1200" dirty="0"/>
                <a:t>Outcome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Findings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48" name="Google Shape;248;p46"/>
          <p:cNvGrpSpPr/>
          <p:nvPr/>
        </p:nvGrpSpPr>
        <p:grpSpPr>
          <a:xfrm>
            <a:off x="4408944" y="2017503"/>
            <a:ext cx="326106" cy="423908"/>
            <a:chOff x="3990517" y="3354173"/>
            <a:chExt cx="279559" cy="363402"/>
          </a:xfrm>
        </p:grpSpPr>
        <p:sp>
          <p:nvSpPr>
            <p:cNvPr id="249" name="Google Shape;249;p46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6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6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3D441FC4-6FC6-38D2-46F0-47C93F9CB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182" y="1932956"/>
            <a:ext cx="3545712" cy="2796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04847F7-8F26-3D83-8AA4-97470631E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2099" y="1932955"/>
            <a:ext cx="3506405" cy="2765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15;p44">
            <a:extLst>
              <a:ext uri="{FF2B5EF4-FFF2-40B4-BE49-F238E27FC236}">
                <a16:creationId xmlns:a16="http://schemas.microsoft.com/office/drawing/2014/main" id="{55FDBFAF-E36C-6B92-34AE-050770F5DCF9}"/>
              </a:ext>
            </a:extLst>
          </p:cNvPr>
          <p:cNvSpPr txBox="1">
            <a:spLocks/>
          </p:cNvSpPr>
          <p:nvPr/>
        </p:nvSpPr>
        <p:spPr>
          <a:xfrm>
            <a:off x="341524" y="1167788"/>
            <a:ext cx="3944038" cy="440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buFontTx/>
              <a:buChar char="-"/>
            </a:pPr>
            <a:r>
              <a:rPr lang="es-CO" dirty="0"/>
              <a:t>Target Variable.</a:t>
            </a:r>
          </a:p>
          <a:p>
            <a:pPr marL="285750" indent="-285750" algn="l">
              <a:buFontTx/>
              <a:buChar char="-"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6359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1339</TotalTime>
  <Words>367</Words>
  <Application>Microsoft Office PowerPoint</Application>
  <PresentationFormat>Presentación en pantalla (16:9)</PresentationFormat>
  <Paragraphs>90</Paragraphs>
  <Slides>16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-apple-system</vt:lpstr>
      <vt:lpstr>Montserrat Medium</vt:lpstr>
      <vt:lpstr>Montserrat ExtraBold</vt:lpstr>
      <vt:lpstr>Montserrat</vt:lpstr>
      <vt:lpstr>Arial</vt:lpstr>
      <vt:lpstr>Futuristic Background by Slidesgo</vt:lpstr>
      <vt:lpstr>Empowering Prevention: Your Personalized Diabetes Risk Forecast</vt:lpstr>
      <vt:lpstr>Agenda</vt:lpstr>
      <vt:lpstr>Presentación de PowerPoint</vt:lpstr>
      <vt:lpstr>Industry / Stakeholders</vt:lpstr>
      <vt:lpstr>“Prevention is better than cure.”</vt:lpstr>
      <vt:lpstr>Business &amp; Data questions</vt:lpstr>
      <vt:lpstr>Dataset Information</vt:lpstr>
      <vt:lpstr>Data Science Process</vt:lpstr>
      <vt:lpstr>Findings</vt:lpstr>
      <vt:lpstr>Findings</vt:lpstr>
      <vt:lpstr>Findings</vt:lpstr>
      <vt:lpstr>Modelling</vt:lpstr>
      <vt:lpstr>Hyperparameter tuning</vt:lpstr>
      <vt:lpstr>Business and Data Answers</vt:lpstr>
      <vt:lpstr>Future work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Usuario</dc:creator>
  <cp:lastModifiedBy>Usuario</cp:lastModifiedBy>
  <cp:revision>23</cp:revision>
  <dcterms:modified xsi:type="dcterms:W3CDTF">2024-08-09T22:45:39Z</dcterms:modified>
</cp:coreProperties>
</file>